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22"/>
  </p:notesMasterIdLst>
  <p:sldIdLst>
    <p:sldId id="256" r:id="rId2"/>
    <p:sldId id="273" r:id="rId3"/>
    <p:sldId id="289" r:id="rId4"/>
    <p:sldId id="259" r:id="rId5"/>
    <p:sldId id="274" r:id="rId6"/>
    <p:sldId id="291" r:id="rId7"/>
    <p:sldId id="293" r:id="rId8"/>
    <p:sldId id="296" r:id="rId9"/>
    <p:sldId id="276" r:id="rId10"/>
    <p:sldId id="295" r:id="rId11"/>
    <p:sldId id="300" r:id="rId12"/>
    <p:sldId id="304" r:id="rId13"/>
    <p:sldId id="272" r:id="rId14"/>
    <p:sldId id="271" r:id="rId15"/>
    <p:sldId id="302" r:id="rId16"/>
    <p:sldId id="297" r:id="rId17"/>
    <p:sldId id="268" r:id="rId18"/>
    <p:sldId id="283" r:id="rId19"/>
    <p:sldId id="303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0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361F2-36B1-49A0-8F8F-39C80D6E661B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DD57D-19AE-4281-BD67-10B5DA8FB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67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D57D-19AE-4281-BD67-10B5DA8FBC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98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8C7F82-EA03-4169-9912-AFF6F43D3FB2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4DE7CD-62CB-4CA4-85DD-2CCE8FE6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 spd="slow" advClick="0" advTm="10000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na.ff.uns.ac.rs/digitalna-biblioteka/godisnjak-filozofskog-fakulteta-u-novom-sadu?page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ub.ff.uns.ac.rs/index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pub.ff.uns.ac.rs/index.php/gf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na.ff.uns.ac.rs/sadrzaj/1956/0374-073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86800" cy="1012825"/>
          </a:xfrm>
        </p:spPr>
        <p:txBody>
          <a:bodyPr>
            <a:noAutofit/>
          </a:bodyPr>
          <a:lstStyle/>
          <a:p>
            <a:pPr algn="ctr"/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ФИЛОЗОФСКИ ФАКУЛТЕТ У НОВОМ САДУ</a:t>
            </a:r>
            <a:b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nda1\Desktop\Logo-Filozofski-NS-ciri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64006"/>
            <a:ext cx="1704073" cy="1712594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2286000" y="5257800"/>
            <a:ext cx="4572000" cy="954107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ANNUAIRE</a:t>
            </a:r>
            <a:r>
              <a:rPr lang="en-US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FACULTÉ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LETTRES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SCIENCES À NOVI SAD</a:t>
            </a:r>
            <a:endParaRPr lang="ro-RO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4572000"/>
            <a:ext cx="4572000" cy="67710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ANNUAL  REVIEW</a:t>
            </a:r>
          </a:p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OF  THE FACULTY OF PHILOSOPHY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3429000"/>
            <a:ext cx="4572000" cy="11387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/>
            <a:r>
              <a:rPr lang="sr-Cyrl-RS" sz="32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ФИЛОЗОФСКОГ ФАКУЛТЕТА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НОВОМ САДУ</a:t>
            </a: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93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93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93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93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3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3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3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3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1"/>
                            </p:stCondLst>
                            <p:childTnLst>
                              <p:par>
                                <p:cTn id="6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93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93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193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193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2"/>
                            </p:stCondLst>
                            <p:childTnLst>
                              <p:par>
                                <p:cTn id="7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93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93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193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93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3"/>
                            </p:stCondLst>
                            <p:childTnLst>
                              <p:par>
                                <p:cTn id="8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152400"/>
            <a:ext cx="7696200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 algn="ctr"/>
            <a:r>
              <a:rPr lang="sr-Cyrl-RS" sz="2800" dirty="0" smtClean="0"/>
              <a:t>Током 63 године свог постојања </a:t>
            </a:r>
          </a:p>
          <a:p>
            <a:pPr lvl="1" algn="ctr"/>
            <a:r>
              <a:rPr lang="sr-Cyrl-RS" sz="2800" i="1" dirty="0" smtClean="0">
                <a:solidFill>
                  <a:srgbClr val="FFCC00"/>
                </a:solidFill>
              </a:rPr>
              <a:t>Годишњак</a:t>
            </a:r>
            <a:r>
              <a:rPr lang="sr-Cyrl-RS" sz="2800" dirty="0" smtClean="0"/>
              <a:t> је мењао свој изглед</a:t>
            </a:r>
          </a:p>
        </p:txBody>
      </p:sp>
      <p:pic>
        <p:nvPicPr>
          <p:cNvPr id="7" name="Content Placeholder 3" descr="GOD 5 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205740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971" r="6097" b="832"/>
          <a:stretch>
            <a:fillRect/>
          </a:stretch>
        </p:blipFill>
        <p:spPr>
          <a:xfrm rot="5400000">
            <a:off x="6342207" y="1811193"/>
            <a:ext cx="2895601" cy="2016415"/>
          </a:xfrm>
          <a:prstGeom prst="rect">
            <a:avLst/>
          </a:prstGeom>
          <a:solidFill>
            <a:schemeClr val="tx1"/>
          </a:solidFill>
          <a:ln w="190500" cap="sq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C:\Users\Anda1\Desktop\annual-review-of-the-faculty-of-philosophy-17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2133600" cy="3200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175" y="1752600"/>
            <a:ext cx="2013825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Content Placeholder 4" descr="GOD 5 а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2590800"/>
            <a:ext cx="2098933" cy="312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Content Placeholder 3" descr="cover_issue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3505200" y="3200400"/>
            <a:ext cx="2438400" cy="347486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r-Cyrl-RS" sz="3200" dirty="0" smtClean="0">
                <a:solidFill>
                  <a:srgbClr val="FFCC00"/>
                </a:solidFill>
                <a:latin typeface="+mn-lt"/>
              </a:rPr>
              <a:t>ПЕРИОДИЧНОСТ</a:t>
            </a:r>
            <a:endParaRPr lang="en-US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229600" cy="2286000"/>
          </a:xfrm>
        </p:spPr>
        <p:txBody>
          <a:bodyPr/>
          <a:lstStyle/>
          <a:p>
            <a:pPr marL="548640" lvl="2">
              <a:spcBef>
                <a:spcPts val="600"/>
              </a:spcBef>
              <a:buSzPct val="70000"/>
              <a:buNone/>
            </a:pPr>
            <a:r>
              <a:rPr lang="sr-Cyrl-RS" sz="24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RS" sz="24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</a:t>
            </a:r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излази </a:t>
            </a:r>
            <a:r>
              <a:rPr lang="sr-Latn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једном годишње у две свеске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повремено и у три. </a:t>
            </a:r>
            <a:r>
              <a:rPr lang="sr-Latn-RS" sz="24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није излазио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од 19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76. до 1990. године, 1991, 1993, као и од 2003. до 2006. године.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723"/>
          <a:stretch>
            <a:fillRect/>
          </a:stretch>
        </p:blipFill>
        <p:spPr>
          <a:xfrm rot="5400000">
            <a:off x="1686136" y="3842587"/>
            <a:ext cx="3299450" cy="2167477"/>
          </a:xfrm>
          <a:prstGeom prst="rect">
            <a:avLst/>
          </a:prstGeom>
          <a:solidFill>
            <a:schemeClr val="tx1"/>
          </a:solidFill>
          <a:ln w="190500" cap="sq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139"/>
          <a:stretch>
            <a:fillRect/>
          </a:stretch>
        </p:blipFill>
        <p:spPr>
          <a:xfrm rot="5400000">
            <a:off x="4073046" y="3851755"/>
            <a:ext cx="3299460" cy="2149151"/>
          </a:xfrm>
          <a:prstGeom prst="rect">
            <a:avLst/>
          </a:prstGeom>
          <a:solidFill>
            <a:schemeClr val="tx1"/>
          </a:solidFill>
          <a:ln w="190500" cap="sq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8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3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2819400" cy="2849562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tx1"/>
                </a:solidFill>
                <a:latin typeface="+mn-lt"/>
              </a:rPr>
              <a:t>Први бројеви </a:t>
            </a:r>
            <a:r>
              <a:rPr lang="sr-Cyrl-RS" sz="2800" i="1" dirty="0" smtClean="0">
                <a:solidFill>
                  <a:srgbClr val="FFCC00"/>
                </a:solidFill>
                <a:latin typeface="+mn-lt"/>
              </a:rPr>
              <a:t>ГОДИШЊАКА</a:t>
            </a:r>
            <a:endParaRPr lang="en-US" sz="2800" i="1" dirty="0">
              <a:solidFill>
                <a:srgbClr val="FFCC00"/>
              </a:solidFill>
              <a:latin typeface="+mn-lt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304800"/>
            <a:ext cx="4801194" cy="6400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>
            <a:noAutofit/>
          </a:bodyPr>
          <a:lstStyle/>
          <a:p>
            <a:pPr algn="ctr"/>
            <a:r>
              <a:rPr lang="sr-Cyrl-RS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ГЛАВНИ И ОДГОВОРНИ УРЕДНИЦИ</a:t>
            </a:r>
            <a:br>
              <a:rPr lang="sr-Cyrl-RS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800" b="1" i="1" cap="none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ГОДИШЊАКА</a:t>
            </a:r>
            <a:r>
              <a:rPr lang="sr-Cyrl-RS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 ПОЧЕТАКА ДО ДАНАС</a:t>
            </a:r>
            <a:endParaRPr lang="en-US" sz="28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43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sr-Cyrl-RS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Ђорђе Сп. Радојичић </a:t>
            </a:r>
            <a:r>
              <a:rPr lang="sr-Cyrl-R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 књ. 1, 1956)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Бошко Новаковић </a:t>
            </a:r>
            <a:r>
              <a:rPr lang="sr-Cyrl-R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 књ. 7, 1962/63)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Томислав Бекић </a:t>
            </a:r>
            <a:r>
              <a:rPr lang="sr-Cyrl-R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 књ. 23, 1994) 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Мирко Аћимовић и Марија Клеут  </a:t>
            </a:r>
            <a:r>
              <a:rPr lang="sr-Cyrl-R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 књ. 31, 2006)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Марија Клеут и Срђан Шљукић  </a:t>
            </a:r>
            <a:r>
              <a:rPr lang="sr-Cyrl-R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 књ. 32, 2007)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Владислава Ружић и Срђан Шљукић </a:t>
            </a:r>
            <a:r>
              <a:rPr lang="sr-Cyrl-R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 књ. 34/1, 2009)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Душан Маринковић и Владислава Ружић </a:t>
            </a:r>
            <a:r>
              <a:rPr lang="sr-Cyrl-R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 књ. 35/1, 2010)</a:t>
            </a: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Владислава Гордић Петковић и Душан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Маринковић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(од књ. 37/1, 2012)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Едита Андрић и Дамир Смиљанић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(од књ. 41/1, 2016) </a:t>
            </a:r>
          </a:p>
          <a:p>
            <a:pPr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516636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sr-Cyrl-RS" sz="2800" b="1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је доступан у електронском формату од 2012. године на адресама:</a:t>
            </a:r>
            <a:endParaRPr lang="ro-RO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sr-Cyrl-R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>
              <a:buNone/>
            </a:pP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Дигитална библиотека ФФНС </a:t>
            </a:r>
          </a:p>
          <a:p>
            <a:pPr lvl="2" algn="ctr">
              <a:buNone/>
            </a:pPr>
            <a:r>
              <a:rPr lang="en-US" sz="2400" dirty="0" smtClean="0">
                <a:hlinkClick r:id="rId3"/>
              </a:rPr>
              <a:t>http://</a:t>
            </a:r>
            <a:r>
              <a:rPr lang="en-US" sz="2400" dirty="0" err="1" smtClean="0">
                <a:hlinkClick r:id="rId3"/>
              </a:rPr>
              <a:t>digitalna.ff.uns.ac.rs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err="1" smtClean="0">
                <a:hlinkClick r:id="rId3"/>
              </a:rPr>
              <a:t>digitalna-biblioteka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err="1" smtClean="0">
                <a:hlinkClick r:id="rId3"/>
              </a:rPr>
              <a:t>godisnjak</a:t>
            </a:r>
            <a:r>
              <a:rPr lang="en-US" sz="2400" dirty="0" smtClean="0">
                <a:hlinkClick r:id="rId3"/>
              </a:rPr>
              <a:t>-</a:t>
            </a:r>
            <a:r>
              <a:rPr lang="en-US" sz="2400" dirty="0" err="1" smtClean="0">
                <a:hlinkClick r:id="rId3"/>
              </a:rPr>
              <a:t>filozofskog</a:t>
            </a:r>
            <a:r>
              <a:rPr lang="en-US" sz="2400" dirty="0" smtClean="0">
                <a:hlinkClick r:id="rId3"/>
              </a:rPr>
              <a:t>-</a:t>
            </a:r>
            <a:r>
              <a:rPr lang="en-US" sz="2400" dirty="0" err="1" smtClean="0">
                <a:hlinkClick r:id="rId3"/>
              </a:rPr>
              <a:t>fakulteta</a:t>
            </a:r>
            <a:r>
              <a:rPr lang="en-US" sz="2400" dirty="0" smtClean="0">
                <a:hlinkClick r:id="rId3"/>
              </a:rPr>
              <a:t>-u-</a:t>
            </a:r>
            <a:r>
              <a:rPr lang="en-US" sz="2400" dirty="0" err="1" smtClean="0">
                <a:hlinkClick r:id="rId3"/>
              </a:rPr>
              <a:t>novom</a:t>
            </a:r>
            <a:r>
              <a:rPr lang="en-US" sz="2400" dirty="0" smtClean="0">
                <a:hlinkClick r:id="rId3"/>
              </a:rPr>
              <a:t>-</a:t>
            </a:r>
            <a:r>
              <a:rPr lang="en-US" sz="2400" dirty="0" err="1" smtClean="0">
                <a:hlinkClick r:id="rId3"/>
              </a:rPr>
              <a:t>sadu?page</a:t>
            </a:r>
            <a:r>
              <a:rPr lang="en-US" sz="2400" dirty="0" smtClean="0">
                <a:hlinkClick r:id="rId3"/>
              </a:rPr>
              <a:t>=1</a:t>
            </a:r>
            <a:endParaRPr lang="sr-Cyrl-R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lvl="2" algn="ctr">
              <a:buNone/>
            </a:pPr>
            <a:endParaRPr lang="sr-Cyrl-RS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>
              <a:buNone/>
            </a:pP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Електронска издања часописа ФФНС</a:t>
            </a:r>
          </a:p>
          <a:p>
            <a:pPr lvl="2" algn="ctr">
              <a:buNone/>
            </a:pPr>
            <a:r>
              <a:rPr lang="en-US" sz="2400" dirty="0" err="1" smtClean="0">
                <a:solidFill>
                  <a:schemeClr val="tx1"/>
                </a:solidFill>
                <a:hlinkClick r:id="rId4"/>
              </a:rPr>
              <a:t>http://epub.ff.uns.ac.rs/index.htm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2">
              <a:buNone/>
            </a:pP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64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2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r-Cyrl-R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sz="2800" i="1" cap="none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ГОДИШЊАКУ</a:t>
            </a:r>
            <a:r>
              <a:rPr lang="sr-Cyrl-RS" sz="2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 објављено преко </a:t>
            </a:r>
            <a:r>
              <a:rPr lang="sr-Cyrl-RS" sz="2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1700 </a:t>
            </a:r>
            <a:r>
              <a:rPr lang="sr-Cyrl-R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научних радова. Сви су они обрађени и видљиви у </a:t>
            </a:r>
            <a:r>
              <a:rPr lang="sr-Latn-R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COBISS-</a:t>
            </a:r>
            <a:r>
              <a:rPr lang="sr-Cyrl-R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71650"/>
            <a:ext cx="8229600" cy="4629150"/>
          </a:xfrm>
          <a:prstGeom prst="rect">
            <a:avLst/>
          </a:prstGeom>
          <a:ln/>
          <a:effectLst>
            <a:outerShdw blurRad="190500" dist="228600" dir="2700000" sy="90000" rotWithShape="0">
              <a:srgbClr val="000000">
                <a:alpha val="255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709160"/>
          </a:xfrm>
        </p:spPr>
        <p:txBody>
          <a:bodyPr>
            <a:normAutofit/>
          </a:bodyPr>
          <a:lstStyle/>
          <a:p>
            <a:pPr marL="548640" lvl="2">
              <a:spcBef>
                <a:spcPts val="600"/>
              </a:spcBef>
              <a:buSzPct val="70000"/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8640" lvl="2">
              <a:spcBef>
                <a:spcPts val="600"/>
              </a:spcBef>
              <a:buSzPct val="70000"/>
              <a:buNone/>
            </a:pPr>
            <a:r>
              <a:rPr lang="sr-Cyrl-RS" sz="28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 је индексиран у </a:t>
            </a:r>
            <a:r>
              <a:rPr lang="sr-Cyrl-RS" sz="2800" b="1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BSCO</a:t>
            </a:r>
            <a:r>
              <a:rPr lang="sr-Cyrl-R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b="1" i="1" dirty="0" smtClean="0">
                <a:latin typeface="Times New Roman" pitchFamily="18" charset="0"/>
                <a:cs typeface="Times New Roman" pitchFamily="18" charset="0"/>
              </a:rPr>
              <a:t>Host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бази</a:t>
            </a:r>
          </a:p>
          <a:p>
            <a:pPr marL="548640" lvl="2">
              <a:spcBef>
                <a:spcPts val="600"/>
              </a:spcBef>
              <a:buSzPct val="70000"/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података и у </a:t>
            </a: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Српском цитатном индексу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48640" lvl="2">
              <a:spcBef>
                <a:spcPts val="600"/>
              </a:spcBef>
              <a:buSzPct val="70000"/>
              <a:buNone/>
            </a:pPr>
            <a:endParaRPr lang="sr-Cyrl-R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2">
              <a:spcBef>
                <a:spcPts val="600"/>
              </a:spcBef>
              <a:buSzPct val="70000"/>
              <a:buNone/>
            </a:pPr>
            <a: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листи часописа Министарства просвете, науке</a:t>
            </a:r>
          </a:p>
          <a:p>
            <a:pPr marL="548640" lvl="2">
              <a:spcBef>
                <a:spcPts val="600"/>
              </a:spcBef>
              <a:buSzPct val="70000"/>
              <a:buNone/>
            </a:pPr>
            <a: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технолошког развоја Републике Србије</a:t>
            </a:r>
          </a:p>
          <a:p>
            <a:pPr marL="548640" lvl="2">
              <a:spcBef>
                <a:spcPts val="600"/>
              </a:spcBef>
              <a:buSzPct val="70000"/>
              <a:buNone/>
            </a:pPr>
            <a:r>
              <a:rPr lang="sr-Cyrl-RS" sz="28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</a:t>
            </a:r>
            <a: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је вреднован категоријом 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 51</a:t>
            </a:r>
            <a: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5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448"/>
            <a:ext cx="7467600" cy="563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2">
              <a:buNone/>
            </a:pPr>
            <a:r>
              <a:rPr lang="ru-RU" sz="2800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 штампа уз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финансијску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помоћ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Министарства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просвете, науке и технолошког развоја Републике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Србије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и </a:t>
            </a:r>
          </a:p>
          <a:p>
            <a:pPr lvl="2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Покрајинског секретаријата за високо образовање и научноистраживачку делатност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FR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477962"/>
          </a:xfrm>
        </p:spPr>
        <p:txBody>
          <a:bodyPr>
            <a:noAutofit/>
          </a:bodyPr>
          <a:lstStyle/>
          <a:p>
            <a:pPr algn="ctr"/>
            <a:r>
              <a:rPr lang="sr-Cyrl-R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 бројеви </a:t>
            </a:r>
            <a:r>
              <a:rPr lang="sr-Cyrl-RS" sz="2800" i="1" cap="none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ГОДИШЊАКА</a:t>
            </a:r>
            <a:r>
              <a:rPr lang="sr-Cyrl-R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могу се прелистати и читати у </a:t>
            </a:r>
            <a:r>
              <a:rPr lang="sr-Cyrl-RS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Семинарској библиотеци </a:t>
            </a:r>
            <a:r>
              <a:rPr lang="sr-Cyrl-RS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Одсека за </a:t>
            </a:r>
            <a:r>
              <a:rPr lang="sr-Cyrl-RS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српски језик и лингвистику</a:t>
            </a:r>
            <a:r>
              <a:rPr lang="en-U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 </a:t>
            </a:r>
            <a:r>
              <a:rPr lang="sr-Cyrl-RS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Централној читаоници</a:t>
            </a:r>
            <a:r>
              <a:rPr lang="sr-Cyrl-RS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844675"/>
            <a:ext cx="6431815" cy="4708525"/>
          </a:xfr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723394929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16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/>
          <a:lstStyle/>
          <a:p>
            <a:endParaRPr lang="sr-Cyrl-RS" dirty="0" smtClean="0"/>
          </a:p>
          <a:p>
            <a:endParaRPr lang="sr-Cyrl-RS" b="1" dirty="0" smtClean="0"/>
          </a:p>
          <a:p>
            <a:pPr algn="ctr">
              <a:buNone/>
            </a:pPr>
            <a:r>
              <a:rPr lang="sr-Cyrl-RS" b="1" dirty="0" smtClean="0"/>
              <a:t> </a:t>
            </a:r>
            <a:r>
              <a:rPr lang="sr-Cyrl-RS" sz="3200" b="1" dirty="0" smtClean="0"/>
              <a:t>ЧИТАЈМО</a:t>
            </a:r>
            <a:r>
              <a:rPr lang="sr-Cyrl-RS" b="1" dirty="0" smtClean="0"/>
              <a:t> </a:t>
            </a:r>
          </a:p>
          <a:p>
            <a:pPr algn="ctr">
              <a:buNone/>
            </a:pPr>
            <a:r>
              <a:rPr lang="sr-Cyrl-RS" sz="4800" b="1" dirty="0" smtClean="0">
                <a:solidFill>
                  <a:srgbClr val="FFCC00"/>
                </a:solidFill>
              </a:rPr>
              <a:t>ГОДИШЊАК</a:t>
            </a:r>
            <a:r>
              <a:rPr lang="sr-Cyrl-RS" b="1" dirty="0" smtClean="0">
                <a:solidFill>
                  <a:srgbClr val="FFCC00"/>
                </a:solidFill>
              </a:rPr>
              <a:t> </a:t>
            </a:r>
          </a:p>
          <a:p>
            <a:pPr algn="ctr">
              <a:buNone/>
            </a:pPr>
            <a:r>
              <a:rPr lang="sr-Cyrl-RS" b="1" dirty="0" smtClean="0"/>
              <a:t>ФИЛОЗОФСКОГ ФАКУЛТЕТА </a:t>
            </a:r>
          </a:p>
          <a:p>
            <a:pPr algn="ctr">
              <a:buNone/>
            </a:pPr>
            <a:r>
              <a:rPr lang="sr-Cyrl-RS" b="1" dirty="0" smtClean="0"/>
              <a:t>У НОВОМ САДУ</a:t>
            </a:r>
            <a:endParaRPr lang="en-US" b="1" dirty="0"/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7467600" cy="2819400"/>
          </a:xfrm>
          <a:effectLst/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Поводом обележавања </a:t>
            </a:r>
            <a:r>
              <a:rPr lang="sr-Cyrl-R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 година од оснивања Филозофског </a:t>
            </a:r>
            <a:r>
              <a:rPr lang="sr-Cyrl-R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факултета </a:t>
            </a:r>
            <a:r>
              <a:rPr lang="sr-Cyrl-R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Новом Саду, </a:t>
            </a:r>
            <a:r>
              <a:rPr lang="sr-Cyrl-R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децембра 2019. године, Библиотека приређује презентацију своје најстарије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серијске </a:t>
            </a:r>
            <a:r>
              <a:rPr lang="sr-Cyrl-R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публикације </a:t>
            </a:r>
            <a:r>
              <a:rPr lang="sr-Latn-C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sr-Cyrl-R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Годишњака Филозофског факултета</a:t>
            </a:r>
            <a:r>
              <a:rPr lang="sr-Cyrl-R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arge_ff_65godina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7630"/>
            <a:ext cx="5410199" cy="304517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609600"/>
          </a:xfrm>
        </p:spPr>
        <p:txBody>
          <a:bodyPr>
            <a:normAutofit/>
          </a:bodyPr>
          <a:lstStyle/>
          <a:p>
            <a:r>
              <a:rPr lang="sr-Cyrl-RS" sz="2400" i="1" spc="3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Ауторке: </a:t>
            </a:r>
            <a:r>
              <a:rPr lang="sr-Cyrl-RS" sz="2400" i="1" spc="3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Анда </a:t>
            </a:r>
            <a:r>
              <a:rPr lang="sr-Cyrl-RS" sz="2400" i="1" spc="3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Алмажан и Љиљана Ћук</a:t>
            </a:r>
            <a:endParaRPr lang="en-US" sz="2400" i="1" spc="3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 descr="large_ff_65godina_m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707210" cy="5257800"/>
          </a:xfr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cover_iss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76200"/>
            <a:ext cx="4862210" cy="6705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 ПУБЛИКАЦИЈЕ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97363"/>
          </a:xfrm>
        </p:spPr>
        <p:txBody>
          <a:bodyPr>
            <a:noAutofit/>
          </a:bodyPr>
          <a:lstStyle/>
          <a:p>
            <a:pPr lvl="1"/>
            <a:r>
              <a:rPr lang="sr-Cyrl-RS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 Филозофског факултета у Новом Саду </a:t>
            </a:r>
            <a:r>
              <a:rPr lang="sr-Cyrl-R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Annuaire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Faculté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philosophie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à Novi Sad</a:t>
            </a:r>
          </a:p>
          <a:p>
            <a:pPr lvl="1"/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Врста грађе</a:t>
            </a: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dirty="0" smtClean="0"/>
              <a:t>–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часопис</a:t>
            </a:r>
            <a:endPara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Издавање и производња</a:t>
            </a: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dirty="0" smtClean="0"/>
              <a:t>–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 Сад: </a:t>
            </a: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Филозофски факултет, 1956-1975; 1990-</a:t>
            </a:r>
          </a:p>
          <a:p>
            <a:pPr lvl="1"/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RS" dirty="0" smtClean="0"/>
              <a:t>–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српски</a:t>
            </a:r>
            <a:endPara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- 0374-0730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COBISS.SR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- 16115714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tooltip="Отворите извор"/>
              </a:rPr>
              <a:t> 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tooltip="Отворите извор"/>
              </a:rPr>
              <a:t>http://epub.ff.uns.ac.rs/index.php/gff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6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8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8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68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458200" cy="5715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endParaRPr lang="sr-Latn-RS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sr-Cyrl-RS" sz="3400" b="1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 Филозофског факултета </a:t>
            </a:r>
          </a:p>
          <a:p>
            <a:pPr lvl="1" algn="ctr">
              <a:buNone/>
            </a:pPr>
            <a:r>
              <a:rPr lang="sr-Cyrl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sr-Cyrl-RS" sz="3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аучни</a:t>
            </a:r>
            <a:r>
              <a:rPr lang="sr-Latn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часопис</a:t>
            </a:r>
            <a:r>
              <a:rPr lang="sr-Latn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sr-Latn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 algn="ctr">
              <a:buNone/>
            </a:pPr>
            <a:r>
              <a:rPr lang="sr-Cyrl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 је </a:t>
            </a:r>
            <a:r>
              <a:rPr lang="sr-Cyrl-R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1956</a:t>
            </a:r>
            <a:r>
              <a:rPr lang="sr-Cyrl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године, </a:t>
            </a:r>
          </a:p>
          <a:p>
            <a:pPr lvl="1" algn="ctr">
              <a:buNone/>
            </a:pPr>
            <a:r>
              <a:rPr lang="sr-Cyrl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 године након оснивања Факултета</a:t>
            </a:r>
            <a:r>
              <a:rPr lang="sr-Latn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ctr">
              <a:buNone/>
            </a:pPr>
            <a:endParaRPr lang="sr-Latn-RS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sr-Cyrl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њему се објављују оригинални радови </a:t>
            </a:r>
          </a:p>
          <a:p>
            <a:pPr lvl="1" algn="ctr">
              <a:buNone/>
            </a:pPr>
            <a:r>
              <a:rPr lang="sr-Cyrl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области </a:t>
            </a:r>
            <a:r>
              <a:rPr lang="sr-Cyrl-RS" sz="34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sr-Cyrl-R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уманистичких и друштвених</a:t>
            </a:r>
            <a:r>
              <a:rPr lang="sr-Cyrl-R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наука.</a:t>
            </a:r>
          </a:p>
          <a:p>
            <a:pPr algn="ctr">
              <a:buNone/>
            </a:pPr>
            <a:endParaRPr lang="sr-Cyrl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endParaRPr lang="sr-Cyrl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Први број </a:t>
            </a:r>
            <a:r>
              <a:rPr lang="sr-Cyrl-RS" sz="3200" b="1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Годишњака Филозофског факултета </a:t>
            </a:r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објављен је 1956. године.</a:t>
            </a:r>
            <a:endParaRPr lang="sr-Latn-R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524000"/>
            <a:ext cx="6298636" cy="5033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752600" y="184046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hlinkClick r:id="rId3"/>
              </a:rPr>
              <a:t>http://</a:t>
            </a:r>
            <a:r>
              <a:rPr lang="en-US" dirty="0" err="1" smtClean="0">
                <a:solidFill>
                  <a:srgbClr val="00B0F0"/>
                </a:solidFill>
                <a:hlinkClick r:id="rId3"/>
              </a:rPr>
              <a:t>digitalna.ff.uns.ac.rs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/</a:t>
            </a:r>
            <a:r>
              <a:rPr lang="en-US" dirty="0" err="1" smtClean="0">
                <a:solidFill>
                  <a:srgbClr val="00B0F0"/>
                </a:solidFill>
                <a:hlinkClick r:id="rId3"/>
              </a:rPr>
              <a:t>sadrzaj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/1956/0374-0730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534015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828800" cy="1524000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Први аутори...</a:t>
            </a:r>
            <a:endParaRPr lang="sr-Latn-R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52400"/>
            <a:ext cx="5227736" cy="6512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38827201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Одговорни у</a:t>
            </a:r>
            <a:r>
              <a:rPr lang="sr-Cyrl-R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редни</a:t>
            </a:r>
            <a:r>
              <a:rPr lang="sr-Cyrl-R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Cyrl-R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уређивачки одбор </a:t>
            </a:r>
            <a:br>
              <a:rPr lang="sr-Cyrl-R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првог броја </a:t>
            </a:r>
            <a:r>
              <a:rPr lang="sr-Cyrl-RS" sz="32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Годишњака</a:t>
            </a:r>
            <a:endParaRPr lang="en-US" sz="3200" b="1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632960"/>
          </a:xfrm>
          <a:effectLst/>
        </p:spPr>
        <p:txBody>
          <a:bodyPr/>
          <a:lstStyle/>
          <a:p>
            <a:pPr lvl="1"/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Cyrl-RS" sz="24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ГОДИШЊАК</a:t>
            </a:r>
            <a:r>
              <a:rPr lang="sr-Cyrl-R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Филозофског факултета у Новом Саду 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Универзитет у Београду =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Annuaire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Faculté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philosophie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à Novi Sad ; </a:t>
            </a:r>
            <a:r>
              <a:rPr lang="sr-Cyrl-R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одговорни уредник </a:t>
            </a:r>
            <a:r>
              <a:rPr lang="sr-Cyrl-R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Ђорђе Сп. Радојичић</a:t>
            </a:r>
            <a:r>
              <a:rPr lang="sr-Cyrl-RS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- 1956, књ. 1-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1975, књ. 18 ; 1990, књ. 19-    . - Нови Сад : Филозофски факултет, 1956-1975; 1990-  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- 23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cm</a:t>
            </a:r>
            <a:endParaRPr lang="sr-Cyrl-R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Cyrl-R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Редакциони одбор: </a:t>
            </a:r>
          </a:p>
          <a:p>
            <a:pPr lvl="1">
              <a:buNone/>
            </a:pPr>
            <a:r>
              <a:rPr lang="sr-Cyrl-R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Младен Лесковац</a:t>
            </a:r>
          </a:p>
          <a:p>
            <a:pPr lvl="1">
              <a:buNone/>
            </a:pPr>
            <a:r>
              <a:rPr lang="sr-Cyrl-R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sr-Cyrl-R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Ђорђе Сп. Радојичић</a:t>
            </a:r>
          </a:p>
          <a:p>
            <a:pPr lvl="1">
              <a:buNone/>
            </a:pPr>
            <a:r>
              <a:rPr lang="sr-Cyrl-R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sr-Cyrl-R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Милка Ивић</a:t>
            </a:r>
          </a:p>
          <a:p>
            <a:pPr lvl="1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3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6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3810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lvl="1">
              <a:buNone/>
            </a:pPr>
            <a:r>
              <a:rPr lang="sr-Cyrl-RS" sz="2400" b="1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ГОДИШЊАК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негује садржинску интеркултуралност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endParaRPr lang="sr-Cyrl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њему се објављују радови на већини језика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који се уче и изучавају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Филозофском факултету, и то на: </a:t>
            </a:r>
          </a:p>
          <a:p>
            <a:pPr lvl="1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8430" y="3657600"/>
            <a:ext cx="1202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српском</a:t>
            </a:r>
            <a:r>
              <a:rPr lang="sr-Cyrl-RS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776" y="4331732"/>
            <a:ext cx="1424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енглеском</a:t>
            </a:r>
            <a:r>
              <a:rPr lang="sr-Cyrl-RS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1279" y="4876800"/>
            <a:ext cx="1662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француском</a:t>
            </a:r>
            <a:r>
              <a:rPr lang="sr-Cyrl-RS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1345" y="3950732"/>
            <a:ext cx="1381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немачком</a:t>
            </a:r>
            <a:r>
              <a:rPr lang="sr-Cyrl-RS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4636532"/>
            <a:ext cx="1000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руском</a:t>
            </a:r>
            <a:endParaRPr lang="sr-Cyrl-RS" b="1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026932"/>
            <a:ext cx="1508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мађарском</a:t>
            </a:r>
            <a:r>
              <a:rPr lang="sr-Cyrl-RS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712732"/>
            <a:ext cx="1464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словачком</a:t>
            </a:r>
            <a:r>
              <a:rPr lang="sr-Cyrl-RS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391090"/>
            <a:ext cx="1512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румунском</a:t>
            </a:r>
            <a:r>
              <a:rPr lang="sr-Cyrl-RS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0" y="5334000"/>
            <a:ext cx="1409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русинском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2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2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2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12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12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12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12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12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62754B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1774</TotalTime>
  <Words>453</Words>
  <Application>Microsoft Office PowerPoint</Application>
  <PresentationFormat>On-screen Show (4:3)</PresentationFormat>
  <Paragraphs>102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ФИЛОЗОФСКИ ФАКУЛТЕТ У НОВОМ САДУ БИБЛИОТЕКА </vt:lpstr>
      <vt:lpstr>Slide 2</vt:lpstr>
      <vt:lpstr>Slide 3</vt:lpstr>
      <vt:lpstr>ОПИС ПУБЛИКАЦИЈЕ</vt:lpstr>
      <vt:lpstr>Slide 5</vt:lpstr>
      <vt:lpstr>Први број Годишњака Филозофског факултета објављен је 1956. године.</vt:lpstr>
      <vt:lpstr>Први аутори...</vt:lpstr>
      <vt:lpstr>Одговорни уредник и уређивачки одбор  првог броја Годишњака</vt:lpstr>
      <vt:lpstr>Slide 9</vt:lpstr>
      <vt:lpstr>Slide 10</vt:lpstr>
      <vt:lpstr>ПЕРИОДИЧНОСТ</vt:lpstr>
      <vt:lpstr>Први бројеви ГОДИШЊАКА</vt:lpstr>
      <vt:lpstr>ГЛАВНИ И ОДГОВОРНИ УРЕДНИЦИ ГОДИШЊАКА ОД ПОЧЕТАКА ДО ДАНАС</vt:lpstr>
      <vt:lpstr>Slide 14</vt:lpstr>
      <vt:lpstr>У ГОДИШЊАКУ је објављено преко 1700 научних радова. Сви су они обрађени и видљиви у COBISS-у. </vt:lpstr>
      <vt:lpstr>Slide 16</vt:lpstr>
      <vt:lpstr>Slide 17</vt:lpstr>
      <vt:lpstr>Сви бројеви ГОДИШЊАКА могу се прелистати и читати у Семинарској библиотеци Одсека за српски језик и лингвистику и у Централној читаоници.</vt:lpstr>
      <vt:lpstr>Slide 19</vt:lpstr>
      <vt:lpstr>Ауторке: Анда Алмажан и Љиљана Ћук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129</cp:revision>
  <dcterms:created xsi:type="dcterms:W3CDTF">2019-11-13T13:17:25Z</dcterms:created>
  <dcterms:modified xsi:type="dcterms:W3CDTF">2019-11-28T07:11:19Z</dcterms:modified>
</cp:coreProperties>
</file>